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544" r:id="rId1"/>
  </p:sldMasterIdLst>
  <p:notesMasterIdLst>
    <p:notesMasterId r:id="rId13"/>
  </p:notesMasterIdLst>
  <p:handoutMasterIdLst>
    <p:handoutMasterId r:id="rId14"/>
  </p:handoutMasterIdLst>
  <p:sldIdLst>
    <p:sldId id="402" r:id="rId2"/>
    <p:sldId id="496" r:id="rId3"/>
    <p:sldId id="461" r:id="rId4"/>
    <p:sldId id="498" r:id="rId5"/>
    <p:sldId id="499" r:id="rId6"/>
    <p:sldId id="500" r:id="rId7"/>
    <p:sldId id="503" r:id="rId8"/>
    <p:sldId id="504" r:id="rId9"/>
    <p:sldId id="501" r:id="rId10"/>
    <p:sldId id="502" r:id="rId11"/>
    <p:sldId id="401" r:id="rId12"/>
  </p:sldIdLst>
  <p:sldSz cx="9144000" cy="5143500" type="screen16x9"/>
  <p:notesSz cx="7023100" cy="93091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cus, Josh" initials="PJ" lastIdx="1" clrIdx="0">
    <p:extLst>
      <p:ext uri="{19B8F6BF-5375-455C-9EA6-DF929625EA0E}">
        <p15:presenceInfo xmlns:p15="http://schemas.microsoft.com/office/powerpoint/2012/main" userId="S::josh.pincus@windriver.com::d7d0a092-ec03-4661-a75f-eb3ef80425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CDFD99"/>
    <a:srgbClr val="FFCC99"/>
    <a:srgbClr val="B80005"/>
    <a:srgbClr val="A6A6A6"/>
    <a:srgbClr val="4D4D4D"/>
    <a:srgbClr val="000000"/>
    <a:srgbClr val="FFFFFF"/>
    <a:srgbClr val="CC9966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4" autoAdjust="0"/>
    <p:restoredTop sz="92299" autoAdjust="0"/>
  </p:normalViewPr>
  <p:slideViewPr>
    <p:cSldViewPr snapToGrid="0">
      <p:cViewPr varScale="1">
        <p:scale>
          <a:sx n="67" d="100"/>
          <a:sy n="67" d="100"/>
        </p:scale>
        <p:origin x="1277" y="53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2010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033" y="9027239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pPr lvl="0"/>
            <a:fld id="{58EC7406-F4CC-4ABF-902E-2AF4E70E5C0F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lvl="0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18" y="9027239"/>
            <a:ext cx="197009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pPr lvl="0" algn="l" defTabSz="9144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|   © 2016 Wind River. All Rights Reserved.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89170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3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5950" y="692150"/>
            <a:ext cx="5811794" cy="327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033" y="9027239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pPr lvl="0"/>
            <a:fld id="{58EC7406-F4CC-4ABF-902E-2AF4E70E5C0F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lvl="0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18" y="9027239"/>
            <a:ext cx="197009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pPr lvl="0" algn="l" defTabSz="9144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|   © 2016 Wind River. All Rights Reserved.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09600" y="4421188"/>
            <a:ext cx="5814646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89170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6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90000"/>
      </a:lnSpc>
      <a:spcBef>
        <a:spcPts val="900"/>
      </a:spcBef>
      <a:spcAft>
        <a:spcPts val="0"/>
      </a:spcAft>
      <a:buClrTx/>
      <a:buSzTx/>
      <a:buFontTx/>
      <a:buNone/>
      <a:tabLst/>
      <a:defRPr sz="1200" b="0" kern="1200" baseline="0">
        <a:solidFill>
          <a:schemeClr val="tx2"/>
        </a:solidFill>
        <a:latin typeface="+mn-lt"/>
        <a:ea typeface="+mn-ea"/>
        <a:cs typeface="+mn-cs"/>
      </a:defRPr>
    </a:lvl1pPr>
    <a:lvl2pPr marL="287338" marR="0" indent="-169863" algn="l" defTabSz="914400" rtl="0" eaLnBrk="1" fontAlgn="auto" latinLnBrk="0" hangingPunct="1">
      <a:lnSpc>
        <a:spcPct val="90000"/>
      </a:lnSpc>
      <a:spcBef>
        <a:spcPts val="600"/>
      </a:spcBef>
      <a:spcAft>
        <a:spcPts val="0"/>
      </a:spcAft>
      <a:buClr>
        <a:srgbClr val="336699"/>
      </a:buClr>
      <a:buSzTx/>
      <a:buFont typeface="Wingdings" pitchFamily="2" charset="2"/>
      <a:buChar char="§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2pPr>
    <a:lvl3pPr marL="577850" marR="0" indent="-171450" algn="l" defTabSz="914400" rtl="0" eaLnBrk="1" fontAlgn="auto" latinLnBrk="0" hangingPunct="1">
      <a:lnSpc>
        <a:spcPct val="90000"/>
      </a:lnSpc>
      <a:spcBef>
        <a:spcPts val="300"/>
      </a:spcBef>
      <a:spcAft>
        <a:spcPts val="0"/>
      </a:spcAft>
      <a:buClr>
        <a:srgbClr val="336699"/>
      </a:buClr>
      <a:buSzTx/>
      <a:buFont typeface="Arial" pitchFamily="34" charset="0"/>
      <a:buChar char="–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3pPr>
    <a:lvl4pPr marL="857250" marR="0" indent="-171450" algn="l" defTabSz="914400" rtl="0" eaLnBrk="1" fontAlgn="auto" latinLnBrk="0" hangingPunct="1">
      <a:lnSpc>
        <a:spcPct val="90000"/>
      </a:lnSpc>
      <a:spcBef>
        <a:spcPts val="300"/>
      </a:spcBef>
      <a:spcAft>
        <a:spcPts val="0"/>
      </a:spcAft>
      <a:buClr>
        <a:srgbClr val="336699"/>
      </a:buClr>
      <a:buSzTx/>
      <a:buFont typeface="Wingdings" pitchFamily="2" charset="2"/>
      <a:buChar char="§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4pPr>
    <a:lvl5pPr marL="1144588" marR="0" indent="-171450" algn="l" defTabSz="914400" rtl="0" eaLnBrk="1" fontAlgn="auto" latinLnBrk="0" hangingPunct="1">
      <a:lnSpc>
        <a:spcPct val="90000"/>
      </a:lnSpc>
      <a:spcBef>
        <a:spcPts val="300"/>
      </a:spcBef>
      <a:spcAft>
        <a:spcPts val="0"/>
      </a:spcAft>
      <a:buClr>
        <a:srgbClr val="336699"/>
      </a:buClr>
      <a:buSzTx/>
      <a:buFont typeface="Arial" pitchFamily="34" charset="0"/>
      <a:buChar char="–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5815012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286313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692150"/>
            <a:ext cx="5811838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3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5815012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392613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5815012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364318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5815012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61873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5815012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458975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5815012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35031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5815012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365973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5815012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228824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5815012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18810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2018 WIND RIVER. ALL RIGHTS RESERVED.</a:t>
            </a: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21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43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47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71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6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4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6" y="549716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308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5F5F5F"/>
                </a:solidFill>
                <a:latin typeface="Arial"/>
              </a:rPr>
              <a:pPr/>
              <a:t>‹#›</a:t>
            </a:fld>
            <a:endParaRPr lang="en-US" sz="7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 bwMode="gray">
          <a:xfrm>
            <a:off x="503755" y="4939361"/>
            <a:ext cx="1409040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2018 WIND RIVER. ALL RIGHTS RESERVED.</a:t>
            </a:r>
          </a:p>
        </p:txBody>
      </p:sp>
      <p:cxnSp>
        <p:nvCxnSpPr>
          <p:cNvPr id="16" name="Straight Connector 15"/>
          <p:cNvCxnSpPr/>
          <p:nvPr/>
        </p:nvCxnSpPr>
        <p:spPr bwMode="gray">
          <a:xfrm flipH="1">
            <a:off x="2259092" y="4900396"/>
            <a:ext cx="6229608" cy="3471"/>
          </a:xfrm>
          <a:prstGeom prst="line">
            <a:avLst/>
          </a:prstGeom>
          <a:solidFill>
            <a:schemeClr val="accent2"/>
          </a:solidFill>
          <a:ln w="8509" cap="flat" cmpd="sng" algn="ctr">
            <a:gradFill>
              <a:gsLst>
                <a:gs pos="0">
                  <a:schemeClr val="bg1">
                    <a:lumMod val="50000"/>
                  </a:schemeClr>
                </a:gs>
                <a:gs pos="31000">
                  <a:schemeClr val="bg1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04" y="4750308"/>
            <a:ext cx="664996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9" r:id="rId1"/>
    <p:sldLayoutId id="2147486565" r:id="rId2"/>
    <p:sldLayoutId id="2147486561" r:id="rId3"/>
    <p:sldLayoutId id="2147486566" r:id="rId4"/>
    <p:sldLayoutId id="2147486562" r:id="rId5"/>
    <p:sldLayoutId id="2147486564" r:id="rId6"/>
    <p:sldLayoutId id="2147486568" r:id="rId7"/>
    <p:sldLayoutId id="214748657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969" y="1699017"/>
            <a:ext cx="4712758" cy="784830"/>
          </a:xfrm>
        </p:spPr>
        <p:txBody>
          <a:bodyPr/>
          <a:lstStyle/>
          <a:p>
            <a:r>
              <a:rPr lang="en-US" dirty="0" err="1"/>
              <a:t>OpenAMP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Virt</a:t>
            </a:r>
            <a:r>
              <a:rPr lang="en-US" dirty="0"/>
              <a:t> I/O MMIO w/ MSI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8493" y="2624978"/>
            <a:ext cx="4695825" cy="874085"/>
          </a:xfrm>
        </p:spPr>
        <p:txBody>
          <a:bodyPr/>
          <a:lstStyle/>
          <a:p>
            <a:r>
              <a:rPr lang="en-US" dirty="0"/>
              <a:t>Joshua Pincus</a:t>
            </a:r>
          </a:p>
          <a:p>
            <a:endParaRPr lang="en-US" dirty="0"/>
          </a:p>
          <a:p>
            <a:r>
              <a:rPr lang="en-US" sz="1200" dirty="0"/>
              <a:t>October 27, 2020</a:t>
            </a:r>
          </a:p>
        </p:txBody>
      </p:sp>
    </p:spTree>
    <p:extLst>
      <p:ext uri="{BB962C8B-B14F-4D97-AF65-F5344CB8AC3E}">
        <p14:creationId xmlns:p14="http://schemas.microsoft.com/office/powerpoint/2010/main" val="31388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9" y="262674"/>
            <a:ext cx="8572501" cy="3385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schemeClr val="tx2"/>
                </a:solidFill>
              </a:rPr>
              <a:t>Next Steps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40D5-7CAA-484C-927B-0D397BE83569}"/>
              </a:ext>
            </a:extLst>
          </p:cNvPr>
          <p:cNvSpPr txBox="1"/>
          <p:nvPr/>
        </p:nvSpPr>
        <p:spPr bwMode="black">
          <a:xfrm>
            <a:off x="2839844" y="22822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3CC147D-757A-7641-A0FD-9C55C676BFFA}"/>
              </a:ext>
            </a:extLst>
          </p:cNvPr>
          <p:cNvSpPr txBox="1">
            <a:spLocks/>
          </p:cNvSpPr>
          <p:nvPr/>
        </p:nvSpPr>
        <p:spPr>
          <a:xfrm>
            <a:off x="457200" y="906965"/>
            <a:ext cx="8229600" cy="3739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61963" indent="-231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684213" indent="-166688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858838" indent="-17462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4859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Modify LKVM tool to accommodate both Linux and VxWorks guests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Test other Linux device drivers against LKVM changes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Test MMIO + MSI changes on ARM target (Xilinx, Rasp Pi)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Refine the Intel patches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Refine spec changes 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Submit spec and code changes to Intel contacts for discussion + approval</a:t>
            </a:r>
            <a:endParaRPr lang="en-US" kern="0" dirty="0">
              <a:cs typeface="+mn-cs"/>
            </a:endParaRP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Discuss performance improvements with </a:t>
            </a: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community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Update LKVM to handle </a:t>
            </a: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1.1+ (Only legacy spec is supported)</a:t>
            </a:r>
          </a:p>
          <a:p>
            <a:pPr defTabSz="914400">
              <a:buFont typeface="Wingdings" charset="0"/>
              <a:buChar char="§"/>
              <a:defRPr/>
            </a:pPr>
            <a:endParaRPr lang="en-US" kern="0" dirty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1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8500" y="1747966"/>
            <a:ext cx="2667000" cy="1576917"/>
            <a:chOff x="3238500" y="1785037"/>
            <a:chExt cx="2667000" cy="15769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785037"/>
              <a:ext cx="2667000" cy="157691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 bwMode="black">
            <a:xfrm>
              <a:off x="5580530" y="2308353"/>
              <a:ext cx="275665" cy="18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lnSpc>
                  <a:spcPct val="90000"/>
                </a:lnSpc>
                <a:spcBef>
                  <a:spcPts val="600"/>
                </a:spcBef>
                <a:buNone/>
              </a:pP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™</a:t>
              </a:r>
            </a:p>
          </p:txBody>
        </p:sp>
      </p:grpSp>
      <p:sp>
        <p:nvSpPr>
          <p:cNvPr id="6" name="TextBox 5"/>
          <p:cNvSpPr txBox="1"/>
          <p:nvPr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5F5F5F"/>
                </a:solidFill>
                <a:latin typeface="Arial"/>
              </a:rPr>
              <a:pPr/>
              <a:t>11</a:t>
            </a:fld>
            <a:endParaRPr lang="en-US" sz="700" dirty="0">
              <a:solidFill>
                <a:srgbClr val="5F5F5F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503755" y="4939361"/>
            <a:ext cx="1409040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2018 WIND RIVER.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89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9" y="262674"/>
            <a:ext cx="8572501" cy="3385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40D5-7CAA-484C-927B-0D397BE83569}"/>
              </a:ext>
            </a:extLst>
          </p:cNvPr>
          <p:cNvSpPr txBox="1"/>
          <p:nvPr/>
        </p:nvSpPr>
        <p:spPr bwMode="black">
          <a:xfrm>
            <a:off x="2839844" y="22822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3CC147D-757A-7641-A0FD-9C55C676BFFA}"/>
              </a:ext>
            </a:extLst>
          </p:cNvPr>
          <p:cNvSpPr txBox="1">
            <a:spLocks/>
          </p:cNvSpPr>
          <p:nvPr/>
        </p:nvSpPr>
        <p:spPr>
          <a:xfrm>
            <a:off x="457200" y="906965"/>
            <a:ext cx="8229600" cy="3739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61963" indent="-231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684213" indent="-166688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858838" indent="-17462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4859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Goals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Background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Current Research Focus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Status Update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Results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Demo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8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9" y="262674"/>
            <a:ext cx="8572501" cy="3385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schemeClr val="tx2"/>
                </a:solidFill>
              </a:rPr>
              <a:t>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40D5-7CAA-484C-927B-0D397BE83569}"/>
              </a:ext>
            </a:extLst>
          </p:cNvPr>
          <p:cNvSpPr txBox="1"/>
          <p:nvPr/>
        </p:nvSpPr>
        <p:spPr bwMode="black">
          <a:xfrm>
            <a:off x="2839844" y="22822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3CC147D-757A-7641-A0FD-9C55C676BFFA}"/>
              </a:ext>
            </a:extLst>
          </p:cNvPr>
          <p:cNvSpPr txBox="1">
            <a:spLocks/>
          </p:cNvSpPr>
          <p:nvPr/>
        </p:nvSpPr>
        <p:spPr>
          <a:xfrm>
            <a:off x="457200" y="906965"/>
            <a:ext cx="8229600" cy="3739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61963" indent="-231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684213" indent="-166688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858838" indent="-17462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4859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Objective: Migrate to an emulation-free environment with </a:t>
            </a: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(MMIO transport)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solidFill>
                  <a:schemeClr val="accent6"/>
                </a:solidFill>
                <a:cs typeface="+mn-cs"/>
              </a:rPr>
              <a:t>Step 1: </a:t>
            </a:r>
            <a:r>
              <a:rPr lang="en-US" kern="0" dirty="0">
                <a:solidFill>
                  <a:schemeClr val="accent6"/>
                </a:solidFill>
              </a:rPr>
              <a:t>Statically define configuration details 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>
                <a:solidFill>
                  <a:schemeClr val="accent6"/>
                </a:solidFill>
              </a:rPr>
              <a:t>Memory for queues and shared data structures is allocated in advance via shared memory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>
                <a:solidFill>
                  <a:schemeClr val="accent6"/>
                </a:solidFill>
              </a:rPr>
              <a:t>Features are communicated without negotiation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>
                <a:solidFill>
                  <a:schemeClr val="accent6"/>
                </a:solidFill>
              </a:rPr>
              <a:t>Interrupts and related resources are defined in advance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solidFill>
                  <a:srgbClr val="FF0000"/>
                </a:solidFill>
                <a:cs typeface="+mn-cs"/>
              </a:rPr>
              <a:t>Step 2: Improve interrupt latency via MSI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Step 3: Send events without emulation using hardware resources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Step 4: Demonstrate </a:t>
            </a: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devices running on new framework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8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9" y="262674"/>
            <a:ext cx="8572501" cy="3385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schemeClr val="tx2"/>
                </a:solidFill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40D5-7CAA-484C-927B-0D397BE83569}"/>
              </a:ext>
            </a:extLst>
          </p:cNvPr>
          <p:cNvSpPr txBox="1"/>
          <p:nvPr/>
        </p:nvSpPr>
        <p:spPr bwMode="black">
          <a:xfrm>
            <a:off x="2839844" y="22822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3CC147D-757A-7641-A0FD-9C55C676BFFA}"/>
              </a:ext>
            </a:extLst>
          </p:cNvPr>
          <p:cNvSpPr txBox="1">
            <a:spLocks/>
          </p:cNvSpPr>
          <p:nvPr/>
        </p:nvSpPr>
        <p:spPr>
          <a:xfrm>
            <a:off x="457200" y="906965"/>
            <a:ext cx="8229600" cy="3739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61963" indent="-231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684213" indent="-166688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858838" indent="-17462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4859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914400">
              <a:buFont typeface="Wingdings" charset="0"/>
              <a:buChar char="§"/>
              <a:defRPr/>
            </a:pP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MMIO performance is below par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One legacy interrupt for all queues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Interrupt acknowledgement involves several emulated operations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/>
              <a:t>Check status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/>
              <a:t>ACK interrupt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Notification of events also requires several emulated operations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/>
              <a:t>Select a queue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Trigger an event via NOTIFY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/>
              <a:t>All queue events are multiplexed through one NOTIFY</a:t>
            </a:r>
            <a:endParaRPr lang="en-US" kern="0" dirty="0">
              <a:cs typeface="+mn-cs"/>
            </a:endParaRP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on X86 can use PCI or MMIO.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on ARM (mostly) relies on MMIO.</a:t>
            </a:r>
          </a:p>
          <a:p>
            <a:pPr lvl="1" defTabSz="914400">
              <a:buFont typeface="Wingdings" charset="0"/>
              <a:buChar char="§"/>
              <a:defRPr/>
            </a:pPr>
            <a:endParaRPr lang="en-US" kern="0" dirty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9" y="262674"/>
            <a:ext cx="8572501" cy="3385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schemeClr val="tx2"/>
                </a:solidFill>
              </a:rPr>
              <a:t>Current Research Focus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40D5-7CAA-484C-927B-0D397BE83569}"/>
              </a:ext>
            </a:extLst>
          </p:cNvPr>
          <p:cNvSpPr txBox="1"/>
          <p:nvPr/>
        </p:nvSpPr>
        <p:spPr bwMode="black">
          <a:xfrm>
            <a:off x="2839844" y="22822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3CC147D-757A-7641-A0FD-9C55C676BFFA}"/>
              </a:ext>
            </a:extLst>
          </p:cNvPr>
          <p:cNvSpPr txBox="1">
            <a:spLocks/>
          </p:cNvSpPr>
          <p:nvPr/>
        </p:nvSpPr>
        <p:spPr>
          <a:xfrm>
            <a:off x="457200" y="906965"/>
            <a:ext cx="8229600" cy="3739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61963" indent="-231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684213" indent="-166688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858838" indent="-17462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4859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Intel developed an MMIO + MSI prototype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Public patches for Linux </a:t>
            </a:r>
            <a:r>
              <a:rPr lang="en-US" kern="0" dirty="0" err="1"/>
              <a:t>virt</a:t>
            </a:r>
            <a:r>
              <a:rPr lang="en-US" kern="0" dirty="0"/>
              <a:t> I/O MMIO driver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Public patches to the 1.1 </a:t>
            </a:r>
            <a:r>
              <a:rPr lang="en-US" kern="0" dirty="0" err="1"/>
              <a:t>Virt</a:t>
            </a:r>
            <a:r>
              <a:rPr lang="en-US" kern="0" dirty="0"/>
              <a:t> I/O specification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QEMU and LKVM changes are left as an exercise to the wary developer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Two sets of changes are included in the proposed spec update: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MSI support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/>
              <a:t>Share vectors among queues: Map vectors to queues dynamically 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Not share vectors among queues: Vectors and queues share a 1:1 relationship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/>
              <a:t>MSI configuration and commands available to caller (mask, unmask, etc.)</a:t>
            </a:r>
            <a:endParaRPr lang="en-US" kern="0" dirty="0">
              <a:cs typeface="+mn-cs"/>
            </a:endParaRP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MSI notification support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Writes to specific regions of memory trigger events specific to a queue </a:t>
            </a:r>
          </a:p>
          <a:p>
            <a:pPr lvl="2" defTabSz="914400">
              <a:buFont typeface="Wingdings" charset="0"/>
              <a:buChar char="§"/>
              <a:defRPr/>
            </a:pPr>
            <a:r>
              <a:rPr lang="en-US" kern="0" dirty="0"/>
              <a:t>Implemented as an array indexed by vector</a:t>
            </a:r>
            <a:endParaRPr lang="en-US" kern="0" dirty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7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9" y="262674"/>
            <a:ext cx="8572501" cy="3385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schemeClr val="tx2"/>
                </a:solidFill>
              </a:rPr>
              <a:t>Status Update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40D5-7CAA-484C-927B-0D397BE83569}"/>
              </a:ext>
            </a:extLst>
          </p:cNvPr>
          <p:cNvSpPr txBox="1"/>
          <p:nvPr/>
        </p:nvSpPr>
        <p:spPr bwMode="black">
          <a:xfrm>
            <a:off x="2839844" y="22822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3CC147D-757A-7641-A0FD-9C55C676BFFA}"/>
              </a:ext>
            </a:extLst>
          </p:cNvPr>
          <p:cNvSpPr txBox="1">
            <a:spLocks/>
          </p:cNvSpPr>
          <p:nvPr/>
        </p:nvSpPr>
        <p:spPr>
          <a:xfrm>
            <a:off x="457200" y="906965"/>
            <a:ext cx="8229600" cy="3739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61963" indent="-231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684213" indent="-166688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858838" indent="-17462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4859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Linux changes and proposed spec were reversed to figure out what the emulation framework (aka LKVM) required.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LKVM’s </a:t>
            </a: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MMIO implementation was augmented by borrowing heavily from the </a:t>
            </a: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PCI MSIX implementation.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MSI sharing/non-sharing were both implemented.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MSI notification was also implemented.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Still relies on emulation to function but shows cost of using ‘notify’ register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May be adapted to be hardware</a:t>
            </a:r>
            <a:r>
              <a:rPr lang="en-US" kern="0" dirty="0"/>
              <a:t>-specific, aka a write to the LAPIC/IOAPIC or GIC/ITS instead of writing to an emulated register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Linux YOCTO environment w/ UBUNTU used to warrant LKVM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9" y="262674"/>
            <a:ext cx="8572501" cy="3385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schemeClr val="tx2"/>
                </a:solidFill>
              </a:rPr>
              <a:t>Results: Performance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40D5-7CAA-484C-927B-0D397BE83569}"/>
              </a:ext>
            </a:extLst>
          </p:cNvPr>
          <p:cNvSpPr txBox="1"/>
          <p:nvPr/>
        </p:nvSpPr>
        <p:spPr bwMode="black">
          <a:xfrm>
            <a:off x="2839844" y="22822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6EB5BD-931C-493A-945D-FE41B67EA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60405"/>
              </p:ext>
            </p:extLst>
          </p:nvPr>
        </p:nvGraphicFramePr>
        <p:xfrm>
          <a:off x="1524000" y="7112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1043671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189564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60011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36074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Virt</a:t>
                      </a:r>
                      <a:r>
                        <a:rPr lang="en-US" dirty="0"/>
                        <a:t> I/O 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Virt</a:t>
                      </a:r>
                      <a:r>
                        <a:rPr lang="en-US" dirty="0"/>
                        <a:t> I/O MMIO w/o MSI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Virt</a:t>
                      </a:r>
                      <a:r>
                        <a:rPr lang="en-US" dirty="0"/>
                        <a:t> I/O MMIO w/ MSI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4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TCP_RR (host -&gt; guest)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0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TCP_RR (guest -&gt; host)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23487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BD88E5-CCDF-46BE-8883-7CBC9E3E1B81}"/>
              </a:ext>
            </a:extLst>
          </p:cNvPr>
          <p:cNvSpPr txBox="1">
            <a:spLocks/>
          </p:cNvSpPr>
          <p:nvPr/>
        </p:nvSpPr>
        <p:spPr>
          <a:xfrm>
            <a:off x="457200" y="3564372"/>
            <a:ext cx="8229600" cy="10819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61963" indent="-231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684213" indent="-166688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858838" indent="-17462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4859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TCP_RR measures round trip latency (more trans/s = lower latency)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Host is a Walnut Canyon system with Ubuntu 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Guest is </a:t>
            </a:r>
            <a:r>
              <a:rPr lang="en-US" kern="0" dirty="0" err="1">
                <a:cs typeface="+mn-cs"/>
              </a:rPr>
              <a:t>Yocto</a:t>
            </a:r>
            <a:r>
              <a:rPr lang="en-US" kern="0" dirty="0">
                <a:cs typeface="+mn-cs"/>
              </a:rPr>
              <a:t> Linux running via LKVM</a:t>
            </a:r>
          </a:p>
          <a:p>
            <a:pPr defTabSz="914400">
              <a:buFont typeface="Wingdings" charset="0"/>
              <a:buChar char="§"/>
              <a:defRPr/>
            </a:pPr>
            <a:endParaRPr lang="en-US" kern="0" dirty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6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9" y="262674"/>
            <a:ext cx="8572501" cy="3385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schemeClr val="tx2"/>
                </a:solidFill>
              </a:rPr>
              <a:t>Results: Emulation Traps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40D5-7CAA-484C-927B-0D397BE83569}"/>
              </a:ext>
            </a:extLst>
          </p:cNvPr>
          <p:cNvSpPr txBox="1"/>
          <p:nvPr/>
        </p:nvSpPr>
        <p:spPr bwMode="black">
          <a:xfrm>
            <a:off x="2839844" y="22822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6EB5BD-931C-493A-945D-FE41B67EA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00442"/>
              </p:ext>
            </p:extLst>
          </p:nvPr>
        </p:nvGraphicFramePr>
        <p:xfrm>
          <a:off x="457200" y="705755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104367152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3566001185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636074109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1820068703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138169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9921686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88605228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600606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TRAP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TRAP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IRQ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ACK IRQ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NOTIFY(W)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IRQ (host signal)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MSI (host signal)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4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Virt</a:t>
                      </a:r>
                      <a:r>
                        <a:rPr lang="en-US" dirty="0"/>
                        <a:t> I/O MMIO w/o MSI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652633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652638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652615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652615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329666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660911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0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Virt</a:t>
                      </a:r>
                      <a:r>
                        <a:rPr lang="en-US" dirty="0"/>
                        <a:t> I/O MMIO w/ MSI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591161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1.182M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23487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BD88E5-CCDF-46BE-8883-7CBC9E3E1B81}"/>
              </a:ext>
            </a:extLst>
          </p:cNvPr>
          <p:cNvSpPr txBox="1">
            <a:spLocks/>
          </p:cNvSpPr>
          <p:nvPr/>
        </p:nvSpPr>
        <p:spPr>
          <a:xfrm>
            <a:off x="457200" y="3564372"/>
            <a:ext cx="8229600" cy="10819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61963" indent="-231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684213" indent="-166688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858838" indent="-17462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4859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IRQ: 1M more traps =&gt; 600K fewer interrupts handled  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MSI: 2x the number of interrupts =&gt; 80%+ improved transfer 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9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89" y="262674"/>
            <a:ext cx="8572501" cy="33855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dirty="0">
                <a:solidFill>
                  <a:schemeClr val="tx2"/>
                </a:solidFill>
              </a:rPr>
              <a:t>Demo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40D5-7CAA-484C-927B-0D397BE83569}"/>
              </a:ext>
            </a:extLst>
          </p:cNvPr>
          <p:cNvSpPr txBox="1"/>
          <p:nvPr/>
        </p:nvSpPr>
        <p:spPr bwMode="black">
          <a:xfrm>
            <a:off x="2839844" y="22822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3CC147D-757A-7641-A0FD-9C55C676BFFA}"/>
              </a:ext>
            </a:extLst>
          </p:cNvPr>
          <p:cNvSpPr txBox="1">
            <a:spLocks/>
          </p:cNvSpPr>
          <p:nvPr/>
        </p:nvSpPr>
        <p:spPr>
          <a:xfrm>
            <a:off x="457200" y="906965"/>
            <a:ext cx="8229600" cy="3739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aseline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461963" indent="-231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684213" indent="-166688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858838" indent="-17462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1485900" indent="-228600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53829F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Use LKVM to present a </a:t>
            </a:r>
            <a:r>
              <a:rPr lang="en-US" kern="0" dirty="0" err="1">
                <a:cs typeface="+mn-cs"/>
              </a:rPr>
              <a:t>virtio-mmio</a:t>
            </a:r>
            <a:r>
              <a:rPr lang="en-US" kern="0" dirty="0">
                <a:cs typeface="+mn-cs"/>
              </a:rPr>
              <a:t> instance of the </a:t>
            </a:r>
            <a:r>
              <a:rPr lang="en-US" kern="0" dirty="0" err="1">
                <a:cs typeface="+mn-cs"/>
              </a:rPr>
              <a:t>virt</a:t>
            </a:r>
            <a:r>
              <a:rPr lang="en-US" kern="0" dirty="0">
                <a:cs typeface="+mn-cs"/>
              </a:rPr>
              <a:t> I/O network device to an x86_64 YOCTO guest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LKVM w/o MSI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Show legacy interrupt settings</a:t>
            </a:r>
            <a:endParaRPr lang="en-US" kern="0" dirty="0">
              <a:cs typeface="+mn-cs"/>
            </a:endParaRP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Demonstrate </a:t>
            </a:r>
            <a:r>
              <a:rPr lang="en-US" kern="0" dirty="0" err="1">
                <a:cs typeface="+mn-cs"/>
              </a:rPr>
              <a:t>net</a:t>
            </a:r>
            <a:r>
              <a:rPr lang="en-US" kern="0" dirty="0" err="1"/>
              <a:t>perf</a:t>
            </a:r>
            <a:r>
              <a:rPr lang="en-US" kern="0" dirty="0"/>
              <a:t> transmit rate via TCP_RR request/receive test</a:t>
            </a:r>
          </a:p>
          <a:p>
            <a:pPr defTabSz="914400">
              <a:buFont typeface="Wingdings" charset="0"/>
              <a:buChar char="§"/>
              <a:defRPr/>
            </a:pPr>
            <a:r>
              <a:rPr lang="en-US" kern="0" dirty="0">
                <a:cs typeface="+mn-cs"/>
              </a:rPr>
              <a:t>LKVM with MSI</a:t>
            </a: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Show that MSI interrupts are being allocated </a:t>
            </a:r>
            <a:endParaRPr lang="en-US" kern="0" dirty="0">
              <a:cs typeface="+mn-cs"/>
            </a:endParaRPr>
          </a:p>
          <a:p>
            <a:pPr lvl="1" defTabSz="914400">
              <a:buFont typeface="Wingdings" charset="0"/>
              <a:buChar char="§"/>
              <a:defRPr/>
            </a:pPr>
            <a:r>
              <a:rPr lang="en-US" kern="0" dirty="0"/>
              <a:t>Demonstrate </a:t>
            </a:r>
            <a:r>
              <a:rPr lang="en-US" kern="0" dirty="0" err="1"/>
              <a:t>netperf</a:t>
            </a:r>
            <a:r>
              <a:rPr lang="en-US" kern="0" dirty="0"/>
              <a:t> transmit rate via TCP_RR request/receive test</a:t>
            </a:r>
          </a:p>
          <a:p>
            <a:pPr lvl="1" defTabSz="914400">
              <a:buFont typeface="Wingdings" charset="0"/>
              <a:buChar char="§"/>
              <a:defRPr/>
            </a:pPr>
            <a:endParaRPr lang="en-US" kern="0" dirty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5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020c3c-7843-408c-b516-b7118b27200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020c3c-7843-408c-b516-b7118b27200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020c3c-7843-408c-b516-b7118b27200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020c3c-7843-408c-b516-b7118b27200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020c3c-7843-408c-b516-b7118b27200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020c3c-7843-408c-b516-b7118b27200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020c3c-7843-408c-b516-b7118b27200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020c3c-7843-408c-b516-b7118b27200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a020c3c-7843-408c-b516-b7118b27200b"/>
</p:tagLst>
</file>

<file path=ppt/theme/theme1.xml><?xml version="1.0" encoding="utf-8"?>
<a:theme xmlns:a="http://schemas.openxmlformats.org/drawingml/2006/main" name="Wind River PPT Template_WHITE_16-9 NEW v2.mc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nd River PPT Template_WHITE_16-9 NEW v2" id="{FA406411-65AE-3545-BF91-3DDA1B2F55CF}" vid="{8DD27E48-B187-3C49-96E3-9AD687E620C2}"/>
    </a:ext>
  </a:extLst>
</a:theme>
</file>

<file path=ppt/theme/theme2.xml><?xml version="1.0" encoding="utf-8"?>
<a:theme xmlns:a="http://schemas.openxmlformats.org/drawingml/2006/main" name="Office Theme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River PPT Template_WHITE_16-9 NEW v2.mc</Template>
  <TotalTime>9202</TotalTime>
  <Words>738</Words>
  <Application>Microsoft Office PowerPoint</Application>
  <PresentationFormat>On-screen Show (16:9)</PresentationFormat>
  <Paragraphs>115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Wind River PPT Template_WHITE_16-9 NEW v2.mc</vt:lpstr>
      <vt:lpstr>OpenAMP: Virt I/O MMIO w/ MSI</vt:lpstr>
      <vt:lpstr>Agenda</vt:lpstr>
      <vt:lpstr>Goals</vt:lpstr>
      <vt:lpstr>Background</vt:lpstr>
      <vt:lpstr>Current Research Focus </vt:lpstr>
      <vt:lpstr>Status Update </vt:lpstr>
      <vt:lpstr>Results: Performance </vt:lpstr>
      <vt:lpstr>Results: Emulation Traps </vt:lpstr>
      <vt:lpstr>Demo </vt:lpstr>
      <vt:lpstr>Next Steps </vt:lpstr>
      <vt:lpstr>PowerPoint Presentation</vt:lpstr>
    </vt:vector>
  </TitlesOfParts>
  <Company>Wind River Systems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Helix Static Configuration</dc:title>
  <dc:creator>Mark Dapoz</dc:creator>
  <cp:keywords>Helix</cp:keywords>
  <cp:lastModifiedBy>Pincus, Josh</cp:lastModifiedBy>
  <cp:revision>332</cp:revision>
  <dcterms:created xsi:type="dcterms:W3CDTF">2018-06-11T13:48:41Z</dcterms:created>
  <dcterms:modified xsi:type="dcterms:W3CDTF">2020-10-27T19:31:21Z</dcterms:modified>
</cp:coreProperties>
</file>